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media/image1.png" ContentType="image/png"/>
  <Override PartName="/ppt/media/image3.jpeg" ContentType="image/jpeg"/>
  <Override PartName="/ppt/media/image2.png" ContentType="image/png"/>
  <Override PartName="/ppt/media/image9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media/image7.jpeg" ContentType="image/jpeg"/>
  <Override PartName="/ppt/media/image8.jpeg" ContentType="image/jpeg"/>
  <Override PartName="/ppt/media/image10.png" ContentType="image/png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1.xml.rels" ContentType="application/vnd.openxmlformats-package.relationships+xml"/>
  <Override PartName="/ppt/slides/_rels/slide1.xml.rels" ContentType="application/vnd.openxmlformats-package.relationships+xml"/>
  <Override PartName="/ppt/slides/_rels/slide4.xml.rels" ContentType="application/vnd.openxmlformats-package.relationships+xml"/>
  <Override PartName="/ppt/slides/_rels/slide2.xml.rels" ContentType="application/vnd.openxmlformats-package.relationships+xml"/>
  <Override PartName="/ppt/slides/_rels/slide5.xml.rels" ContentType="application/vnd.openxmlformats-package.relationships+xml"/>
  <Override PartName="/ppt/slides/_rels/slide3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10.xml.rels" ContentType="application/vnd.openxmlformats-package.relationships+xml"/>
  <Override PartName="/ppt/slides/_rels/slide9.xml.rels" ContentType="application/vnd.openxmlformats-package.relationships+xml"/>
  <Override PartName="/ppt/slides/_rels/slide8.xml.rels" ContentType="application/vnd.openxmlformats-package.relationships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  <Override PartName="/ppt/slides/slide8.xml" ContentType="application/vnd.openxmlformats-officedocument.presentationml.slide+xml"/>
  <Override PartName="/ppt/slides/slide11.xml" ContentType="application/vnd.openxmlformats-officedocument.presentationml.slide+xml"/>
  <Override PartName="/ppt/slides/slide9.xml" ContentType="application/vnd.openxmlformats-officedocument.presentationml.slide+xml"/>
  <Override PartName="/ppt/slides/slide12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</p:sldIdLst>
  <p:sldSz cx="10080625" cy="5670550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04000" y="82080"/>
            <a:ext cx="9071640" cy="721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600" spc="-1" strike="noStrike">
              <a:latin typeface="Frutiger Next LT W1G Medium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504000" y="914400"/>
            <a:ext cx="9071640" cy="1918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200" spc="-1" strike="noStrike">
              <a:latin typeface="Frutiger Next LT W1G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504000" y="3015720"/>
            <a:ext cx="9071640" cy="1918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200" spc="-1" strike="noStrike">
              <a:latin typeface="Frutiger Next LT W1G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504000" y="82080"/>
            <a:ext cx="9071640" cy="721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600" spc="-1" strike="noStrike">
              <a:latin typeface="Frutiger Next LT W1G Medium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504000" y="914400"/>
            <a:ext cx="4426920" cy="1918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200" spc="-1" strike="noStrike">
              <a:latin typeface="Frutiger Next LT W1G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5152680" y="914400"/>
            <a:ext cx="4426920" cy="1918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200" spc="-1" strike="noStrike">
              <a:latin typeface="Frutiger Next LT W1G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504000" y="3015720"/>
            <a:ext cx="4426920" cy="1918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200" spc="-1" strike="noStrike">
              <a:latin typeface="Frutiger Next LT W1G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 type="body"/>
          </p:nvPr>
        </p:nvSpPr>
        <p:spPr>
          <a:xfrm>
            <a:off x="5152680" y="3015720"/>
            <a:ext cx="4426920" cy="1918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200" spc="-1" strike="noStrike">
              <a:latin typeface="Frutiger Next LT W1G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504000" y="82080"/>
            <a:ext cx="9071640" cy="721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600" spc="-1" strike="noStrike">
              <a:latin typeface="Frutiger Next LT W1G Medium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 type="body"/>
          </p:nvPr>
        </p:nvSpPr>
        <p:spPr>
          <a:xfrm>
            <a:off x="504000" y="914400"/>
            <a:ext cx="2920680" cy="1918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200" spc="-1" strike="noStrike">
              <a:latin typeface="Frutiger Next LT W1G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 type="body"/>
          </p:nvPr>
        </p:nvSpPr>
        <p:spPr>
          <a:xfrm>
            <a:off x="3571200" y="914400"/>
            <a:ext cx="2920680" cy="1918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200" spc="-1" strike="noStrike">
              <a:latin typeface="Frutiger Next LT W1G"/>
            </a:endParaRPr>
          </a:p>
        </p:txBody>
      </p:sp>
      <p:sp>
        <p:nvSpPr>
          <p:cNvPr id="40" name="PlaceHolder 4"/>
          <p:cNvSpPr>
            <a:spLocks noGrp="1"/>
          </p:cNvSpPr>
          <p:nvPr>
            <p:ph type="body"/>
          </p:nvPr>
        </p:nvSpPr>
        <p:spPr>
          <a:xfrm>
            <a:off x="6638040" y="914400"/>
            <a:ext cx="2920680" cy="1918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200" spc="-1" strike="noStrike">
              <a:latin typeface="Frutiger Next LT W1G"/>
            </a:endParaRPr>
          </a:p>
        </p:txBody>
      </p:sp>
      <p:sp>
        <p:nvSpPr>
          <p:cNvPr id="41" name="PlaceHolder 5"/>
          <p:cNvSpPr>
            <a:spLocks noGrp="1"/>
          </p:cNvSpPr>
          <p:nvPr>
            <p:ph type="body"/>
          </p:nvPr>
        </p:nvSpPr>
        <p:spPr>
          <a:xfrm>
            <a:off x="504000" y="3015720"/>
            <a:ext cx="2920680" cy="1918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200" spc="-1" strike="noStrike">
              <a:latin typeface="Frutiger Next LT W1G"/>
            </a:endParaRPr>
          </a:p>
        </p:txBody>
      </p:sp>
      <p:sp>
        <p:nvSpPr>
          <p:cNvPr id="42" name="PlaceHolder 6"/>
          <p:cNvSpPr>
            <a:spLocks noGrp="1"/>
          </p:cNvSpPr>
          <p:nvPr>
            <p:ph type="body"/>
          </p:nvPr>
        </p:nvSpPr>
        <p:spPr>
          <a:xfrm>
            <a:off x="3571200" y="3015720"/>
            <a:ext cx="2920680" cy="1918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200" spc="-1" strike="noStrike">
              <a:latin typeface="Frutiger Next LT W1G"/>
            </a:endParaRPr>
          </a:p>
        </p:txBody>
      </p:sp>
      <p:sp>
        <p:nvSpPr>
          <p:cNvPr id="43" name="PlaceHolder 7"/>
          <p:cNvSpPr>
            <a:spLocks noGrp="1"/>
          </p:cNvSpPr>
          <p:nvPr>
            <p:ph type="body"/>
          </p:nvPr>
        </p:nvSpPr>
        <p:spPr>
          <a:xfrm>
            <a:off x="6638040" y="3015720"/>
            <a:ext cx="2920680" cy="1918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200" spc="-1" strike="noStrike">
              <a:latin typeface="Frutiger Next LT W1G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504000" y="82080"/>
            <a:ext cx="9071640" cy="721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600" spc="-1" strike="noStrike">
              <a:latin typeface="Frutiger Next LT W1G Medium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subTitle"/>
          </p:nvPr>
        </p:nvSpPr>
        <p:spPr>
          <a:xfrm>
            <a:off x="504000" y="914400"/>
            <a:ext cx="9071640" cy="4023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504000" y="82080"/>
            <a:ext cx="9071640" cy="721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600" spc="-1" strike="noStrike">
              <a:latin typeface="Frutiger Next LT W1G Medium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504000" y="914400"/>
            <a:ext cx="9071640" cy="4023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200" spc="-1" strike="noStrike">
              <a:latin typeface="Frutiger Next LT W1G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82080"/>
            <a:ext cx="9071640" cy="721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600" spc="-1" strike="noStrike">
              <a:latin typeface="Frutiger Next LT W1G Medium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504000" y="914400"/>
            <a:ext cx="4426920" cy="4023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200" spc="-1" strike="noStrike">
              <a:latin typeface="Frutiger Next LT W1G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5152680" y="914400"/>
            <a:ext cx="4426920" cy="4023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200" spc="-1" strike="noStrike">
              <a:latin typeface="Frutiger Next LT W1G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504000" y="82080"/>
            <a:ext cx="9071640" cy="721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600" spc="-1" strike="noStrike">
              <a:latin typeface="Frutiger Next LT W1G Medium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subTitle"/>
          </p:nvPr>
        </p:nvSpPr>
        <p:spPr>
          <a:xfrm>
            <a:off x="504000" y="82080"/>
            <a:ext cx="9071640" cy="33454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504000" y="82080"/>
            <a:ext cx="9071640" cy="721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600" spc="-1" strike="noStrike">
              <a:latin typeface="Frutiger Next LT W1G Medium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504000" y="914400"/>
            <a:ext cx="4426920" cy="1918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200" spc="-1" strike="noStrike">
              <a:latin typeface="Frutiger Next LT W1G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 type="body"/>
          </p:nvPr>
        </p:nvSpPr>
        <p:spPr>
          <a:xfrm>
            <a:off x="5152680" y="914400"/>
            <a:ext cx="4426920" cy="4023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200" spc="-1" strike="noStrike">
              <a:latin typeface="Frutiger Next LT W1G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 type="body"/>
          </p:nvPr>
        </p:nvSpPr>
        <p:spPr>
          <a:xfrm>
            <a:off x="504000" y="3015720"/>
            <a:ext cx="4426920" cy="1918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200" spc="-1" strike="noStrike">
              <a:latin typeface="Frutiger Next LT W1G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504000" y="82080"/>
            <a:ext cx="9071640" cy="721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600" spc="-1" strike="noStrike">
              <a:latin typeface="Frutiger Next LT W1G Medium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504000" y="914400"/>
            <a:ext cx="4426920" cy="4023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200" spc="-1" strike="noStrike">
              <a:latin typeface="Frutiger Next LT W1G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 type="body"/>
          </p:nvPr>
        </p:nvSpPr>
        <p:spPr>
          <a:xfrm>
            <a:off x="5152680" y="914400"/>
            <a:ext cx="4426920" cy="1918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200" spc="-1" strike="noStrike">
              <a:latin typeface="Frutiger Next LT W1G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 type="body"/>
          </p:nvPr>
        </p:nvSpPr>
        <p:spPr>
          <a:xfrm>
            <a:off x="5152680" y="3015720"/>
            <a:ext cx="4426920" cy="1918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200" spc="-1" strike="noStrike">
              <a:latin typeface="Frutiger Next LT W1G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504000" y="82080"/>
            <a:ext cx="9071640" cy="721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600" spc="-1" strike="noStrike">
              <a:latin typeface="Frutiger Next LT W1G Medium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504000" y="914400"/>
            <a:ext cx="4426920" cy="1918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200" spc="-1" strike="noStrike">
              <a:latin typeface="Frutiger Next LT W1G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 type="body"/>
          </p:nvPr>
        </p:nvSpPr>
        <p:spPr>
          <a:xfrm>
            <a:off x="5152680" y="914400"/>
            <a:ext cx="4426920" cy="1918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200" spc="-1" strike="noStrike">
              <a:latin typeface="Frutiger Next LT W1G"/>
            </a:endParaRPr>
          </a:p>
        </p:txBody>
      </p:sp>
      <p:sp>
        <p:nvSpPr>
          <p:cNvPr id="28" name="PlaceHolder 4"/>
          <p:cNvSpPr>
            <a:spLocks noGrp="1"/>
          </p:cNvSpPr>
          <p:nvPr>
            <p:ph type="body"/>
          </p:nvPr>
        </p:nvSpPr>
        <p:spPr>
          <a:xfrm>
            <a:off x="504000" y="3015720"/>
            <a:ext cx="9071640" cy="1918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200" spc="-1" strike="noStrike">
              <a:latin typeface="Frutiger Next LT W1G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body"/>
          </p:nvPr>
        </p:nvSpPr>
        <p:spPr>
          <a:xfrm>
            <a:off x="504000" y="914400"/>
            <a:ext cx="9071640" cy="4023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latin typeface="Frutiger Next LT W1G"/>
              </a:rPr>
              <a:t>Click to edit the outline text format</a:t>
            </a:r>
            <a:endParaRPr b="0" lang="en-US" sz="2200" spc="-1" strike="noStrike">
              <a:latin typeface="Frutiger Next LT W1G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Frutiger Next LT W1G"/>
              </a:rPr>
              <a:t>Second Outline Level</a:t>
            </a:r>
            <a:endParaRPr b="0" lang="en-US" sz="1800" spc="-1" strike="noStrike">
              <a:latin typeface="Frutiger Next LT W1G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Frutiger Next LT W1G"/>
              </a:rPr>
              <a:t>Third Outline Level</a:t>
            </a:r>
            <a:endParaRPr b="0" lang="en-US" sz="1800" spc="-1" strike="noStrike">
              <a:latin typeface="Frutiger Next LT W1G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Frutiger Next LT W1G"/>
              </a:rPr>
              <a:t>Fourth Outline Level</a:t>
            </a:r>
            <a:endParaRPr b="0" lang="en-US" sz="1800" spc="-1" strike="noStrike">
              <a:latin typeface="Frutiger Next LT W1G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Frutiger Next LT W1G"/>
              </a:rPr>
              <a:t>Fifth Outline Level</a:t>
            </a:r>
            <a:endParaRPr b="0" lang="en-US" sz="1800" spc="-1" strike="noStrike">
              <a:latin typeface="Frutiger Next LT W1G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Frutiger Next LT W1G"/>
              </a:rPr>
              <a:t>Sixth Outline Level</a:t>
            </a:r>
            <a:endParaRPr b="0" lang="en-US" sz="1800" spc="-1" strike="noStrike">
              <a:latin typeface="Frutiger Next LT W1G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Frutiger Next LT W1G"/>
              </a:rPr>
              <a:t>Seventh Outline Level</a:t>
            </a:r>
            <a:endParaRPr b="0" lang="en-US" sz="1800" spc="-1" strike="noStrike">
              <a:latin typeface="Frutiger Next LT W1G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title"/>
          </p:nvPr>
        </p:nvSpPr>
        <p:spPr>
          <a:xfrm>
            <a:off x="504000" y="82080"/>
            <a:ext cx="9071640" cy="721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3600" spc="-1" strike="noStrike">
                <a:latin typeface="Frutiger Next LT W1G Medium"/>
              </a:rPr>
              <a:t>Click to edit the title text format</a:t>
            </a:r>
            <a:endParaRPr b="0" lang="en-US" sz="3600" spc="-1" strike="noStrike">
              <a:latin typeface="Frutiger Next LT W1G Medium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/>
          </p:nvPr>
        </p:nvSpPr>
        <p:spPr>
          <a:xfrm>
            <a:off x="504000" y="5165280"/>
            <a:ext cx="2348280" cy="3906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ftr"/>
          </p:nvPr>
        </p:nvSpPr>
        <p:spPr>
          <a:xfrm>
            <a:off x="3447360" y="5165280"/>
            <a:ext cx="3195000" cy="3906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ctr"/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sldNum"/>
          </p:nvPr>
        </p:nvSpPr>
        <p:spPr>
          <a:xfrm>
            <a:off x="7227360" y="5165280"/>
            <a:ext cx="2348280" cy="3906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fld id="{B922109A-C2C5-443A-8F06-76E4BF88A396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  <p:sp>
        <p:nvSpPr>
          <p:cNvPr id="5" name="TextShape 6"/>
          <p:cNvSpPr txBox="1"/>
          <p:nvPr/>
        </p:nvSpPr>
        <p:spPr>
          <a:xfrm>
            <a:off x="8595360" y="82080"/>
            <a:ext cx="1280160" cy="3664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 algn="r"/>
            <a:fld id="{901785CA-3146-429D-8FF5-35754970256F}" type="slidenum">
              <a:rPr b="1" lang="en-US" sz="1600" spc="-1" strike="noStrike">
                <a:latin typeface="Frutiger Next LT W1G"/>
              </a:rPr>
              <a:t>&lt;number&gt;</a:t>
            </a:fld>
            <a:endParaRPr b="0" lang="en-US" sz="1600" spc="-1" strike="noStrike">
              <a:latin typeface="Arial"/>
            </a:endParaRPr>
          </a:p>
        </p:txBody>
      </p:sp>
      <p:sp>
        <p:nvSpPr>
          <p:cNvPr id="6" name="CustomShape 7"/>
          <p:cNvSpPr/>
          <p:nvPr/>
        </p:nvSpPr>
        <p:spPr>
          <a:xfrm>
            <a:off x="8229600" y="5760720"/>
            <a:ext cx="1792800" cy="122472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7" name="CustomShape 8"/>
          <p:cNvSpPr/>
          <p:nvPr/>
        </p:nvSpPr>
        <p:spPr>
          <a:xfrm>
            <a:off x="8703360" y="5907600"/>
            <a:ext cx="914400" cy="914400"/>
          </a:xfrm>
          <a:prstGeom prst="smileyFace">
            <a:avLst>
              <a:gd name="adj" fmla="val 9282"/>
            </a:avLst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image" Target="../media/image4.jpeg"/><Relationship Id="rId3" Type="http://schemas.openxmlformats.org/officeDocument/2006/relationships/slideLayout" Target="../slideLayouts/slideLayout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5.jpeg"/><Relationship Id="rId2" Type="http://schemas.openxmlformats.org/officeDocument/2006/relationships/image" Target="../media/image6.jpeg"/><Relationship Id="rId3" Type="http://schemas.openxmlformats.org/officeDocument/2006/relationships/slideLayout" Target="../slideLayouts/slideLayout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7.jpeg"/><Relationship Id="rId2" Type="http://schemas.openxmlformats.org/officeDocument/2006/relationships/image" Target="../media/image8.jpeg"/><Relationship Id="rId3" Type="http://schemas.openxmlformats.org/officeDocument/2006/relationships/image" Target="../media/image9.jpeg"/><Relationship Id="rId4" Type="http://schemas.openxmlformats.org/officeDocument/2006/relationships/slideLayout" Target="../slideLayouts/slideLayout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Shape 1"/>
          <p:cNvSpPr txBox="1"/>
          <p:nvPr/>
        </p:nvSpPr>
        <p:spPr>
          <a:xfrm>
            <a:off x="504000" y="226080"/>
            <a:ext cx="9071640" cy="24256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5400" spc="-1" strike="noStrike">
                <a:latin typeface="Frutiger Next LT W1G Medium"/>
              </a:rPr>
              <a:t>Einführung in die Fotografie</a:t>
            </a:r>
            <a:endParaRPr b="0" lang="en-US" sz="5400" spc="-1" strike="noStrike">
              <a:latin typeface="Frutiger Next LT W1G Medium"/>
            </a:endParaRPr>
          </a:p>
        </p:txBody>
      </p:sp>
      <p:sp>
        <p:nvSpPr>
          <p:cNvPr id="45" name="TextShape 2"/>
          <p:cNvSpPr txBox="1"/>
          <p:nvPr/>
        </p:nvSpPr>
        <p:spPr>
          <a:xfrm>
            <a:off x="504000" y="2926080"/>
            <a:ext cx="9071640" cy="16887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r>
              <a:rPr b="0" lang="en-US" sz="3200" spc="-1" strike="noStrike">
                <a:latin typeface="Arial"/>
                <a:ea typeface="Noto Sans CJK SC Regular"/>
              </a:rPr>
              <a:t>Brennweite und Schärfentiefe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TextShape 1"/>
          <p:cNvSpPr txBox="1"/>
          <p:nvPr/>
        </p:nvSpPr>
        <p:spPr>
          <a:xfrm>
            <a:off x="504000" y="82080"/>
            <a:ext cx="9071640" cy="721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3600" spc="-1" strike="noStrike">
                <a:latin typeface="Frutiger Next LT W1G Medium"/>
              </a:rPr>
              <a:t>Bokeh</a:t>
            </a:r>
            <a:endParaRPr b="0" lang="en-US" sz="3600" spc="-1" strike="noStrike">
              <a:latin typeface="Frutiger Next LT W1G Medium"/>
            </a:endParaRPr>
          </a:p>
        </p:txBody>
      </p:sp>
      <p:sp>
        <p:nvSpPr>
          <p:cNvPr id="88" name="TextShape 2"/>
          <p:cNvSpPr txBox="1"/>
          <p:nvPr/>
        </p:nvSpPr>
        <p:spPr>
          <a:xfrm>
            <a:off x="504000" y="914400"/>
            <a:ext cx="9071640" cy="40233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latin typeface="Frutiger Next LT W1G"/>
              </a:rPr>
              <a:t>Verschwommener Hintergrund durch gerine Schärfentiefe</a:t>
            </a:r>
            <a:endParaRPr b="0" lang="en-US" sz="2200" spc="-1" strike="noStrike">
              <a:latin typeface="Frutiger Next LT W1G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latin typeface="Frutiger Next LT W1G"/>
              </a:rPr>
              <a:t>Lenkt Blick auf das Motiv und wird als ästhetisch empfunden</a:t>
            </a:r>
            <a:endParaRPr b="0" lang="en-US" sz="2200" spc="-1" strike="noStrike">
              <a:latin typeface="Frutiger Next LT W1G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latin typeface="Frutiger Next LT W1G"/>
              </a:rPr>
              <a:t>Verwendung in Portrait- und Produktfotografie</a:t>
            </a:r>
            <a:endParaRPr b="0" lang="en-US" sz="2200" spc="-1" strike="noStrike">
              <a:latin typeface="Frutiger Next LT W1G"/>
            </a:endParaRPr>
          </a:p>
        </p:txBody>
      </p:sp>
      <p:sp>
        <p:nvSpPr>
          <p:cNvPr id="89" name="CustomShape 3"/>
          <p:cNvSpPr/>
          <p:nvPr/>
        </p:nvSpPr>
        <p:spPr>
          <a:xfrm>
            <a:off x="914400" y="2560320"/>
            <a:ext cx="3383280" cy="210312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0" lang="en-US" sz="1800" spc="-1" strike="noStrike">
                <a:latin typeface="Arial"/>
              </a:rPr>
              <a:t>Bild mit Bokeh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0" name="CustomShape 4"/>
          <p:cNvSpPr/>
          <p:nvPr/>
        </p:nvSpPr>
        <p:spPr>
          <a:xfrm>
            <a:off x="4480560" y="2560320"/>
            <a:ext cx="3383280" cy="210312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0" lang="en-US" sz="1800" spc="-1" strike="noStrike">
                <a:latin typeface="Arial"/>
              </a:rPr>
              <a:t>Bild mit Bokeh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extShape 1"/>
          <p:cNvSpPr txBox="1"/>
          <p:nvPr/>
        </p:nvSpPr>
        <p:spPr>
          <a:xfrm>
            <a:off x="504000" y="82080"/>
            <a:ext cx="9071640" cy="721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3600" spc="-1" strike="noStrike">
                <a:latin typeface="Frutiger Next LT W1G Medium"/>
              </a:rPr>
              <a:t>Sensorgröße</a:t>
            </a:r>
            <a:endParaRPr b="0" lang="en-US" sz="3600" spc="-1" strike="noStrike">
              <a:latin typeface="Frutiger Next LT W1G Medium"/>
            </a:endParaRPr>
          </a:p>
        </p:txBody>
      </p:sp>
      <p:sp>
        <p:nvSpPr>
          <p:cNvPr id="92" name="TextShape 2"/>
          <p:cNvSpPr txBox="1"/>
          <p:nvPr/>
        </p:nvSpPr>
        <p:spPr>
          <a:xfrm>
            <a:off x="504000" y="914400"/>
            <a:ext cx="9071640" cy="40233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latin typeface="Frutiger Next LT W1G"/>
              </a:rPr>
              <a:t>Die Größe des Sensors beeinflusst den abgebildeten Bildausschnitt</a:t>
            </a:r>
            <a:endParaRPr b="0" lang="en-US" sz="2200" spc="-1" strike="noStrike">
              <a:latin typeface="Frutiger Next LT W1G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latin typeface="Frutiger Next LT W1G"/>
              </a:rPr>
              <a:t>Kleinerer Sensor bei selbem Objektiv → kleinerer Ausschnitt</a:t>
            </a:r>
            <a:endParaRPr b="0" lang="en-US" sz="2200" spc="-1" strike="noStrike">
              <a:latin typeface="Frutiger Next LT W1G"/>
            </a:endParaRPr>
          </a:p>
        </p:txBody>
      </p:sp>
      <p:pic>
        <p:nvPicPr>
          <p:cNvPr id="93" name="" descr=""/>
          <p:cNvPicPr/>
          <p:nvPr/>
        </p:nvPicPr>
        <p:blipFill>
          <a:blip r:embed="rId1"/>
          <a:stretch/>
        </p:blipFill>
        <p:spPr>
          <a:xfrm>
            <a:off x="2012040" y="1965240"/>
            <a:ext cx="4663080" cy="34131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extShape 1"/>
          <p:cNvSpPr txBox="1"/>
          <p:nvPr/>
        </p:nvSpPr>
        <p:spPr>
          <a:xfrm>
            <a:off x="504000" y="82080"/>
            <a:ext cx="9071640" cy="721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3600" spc="-1" strike="noStrike">
                <a:latin typeface="Frutiger Next LT W1G Medium"/>
              </a:rPr>
              <a:t>Sensorgröße beeinflusst...</a:t>
            </a:r>
            <a:endParaRPr b="0" lang="en-US" sz="3600" spc="-1" strike="noStrike">
              <a:latin typeface="Frutiger Next LT W1G Medium"/>
            </a:endParaRPr>
          </a:p>
        </p:txBody>
      </p:sp>
      <p:sp>
        <p:nvSpPr>
          <p:cNvPr id="95" name="TextShape 2"/>
          <p:cNvSpPr txBox="1"/>
          <p:nvPr/>
        </p:nvSpPr>
        <p:spPr>
          <a:xfrm>
            <a:off x="504000" y="914400"/>
            <a:ext cx="9071640" cy="40233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latin typeface="Frutiger Next LT W1G"/>
              </a:rPr>
              <a:t>Bildausschnitt:</a:t>
            </a:r>
            <a:endParaRPr b="0" lang="en-US" sz="2200" spc="-1" strike="noStrike">
              <a:latin typeface="Frutiger Next LT W1G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Frutiger Next LT W1G"/>
              </a:rPr>
              <a:t>Kleinerer</a:t>
            </a:r>
            <a:r>
              <a:rPr b="0" lang="en-US" sz="1800" spc="-1" strike="noStrike">
                <a:latin typeface="Frutiger Next LT W1G"/>
              </a:rPr>
              <a:t> Sensor deckt kleineren Ausschnitt des Lichtkegels ab</a:t>
            </a:r>
            <a:endParaRPr b="0" lang="en-US" sz="1800" spc="-1" strike="noStrike">
              <a:latin typeface="Frutiger Next LT W1G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Frutiger Next LT W1G"/>
              </a:rPr>
              <a:t>→ </a:t>
            </a:r>
            <a:r>
              <a:rPr b="0" lang="en-US" sz="1800" spc="-1" strike="noStrike">
                <a:latin typeface="Frutiger Next LT W1G"/>
              </a:rPr>
              <a:t>Motiv wird </a:t>
            </a:r>
            <a:r>
              <a:rPr b="1" lang="en-US" sz="1800" spc="-1" strike="noStrike">
                <a:latin typeface="Frutiger Next LT W1G"/>
              </a:rPr>
              <a:t>größer abgebildet</a:t>
            </a:r>
            <a:endParaRPr b="0" lang="en-US" sz="1800" spc="-1" strike="noStrike">
              <a:latin typeface="Frutiger Next LT W1G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latin typeface="Frutiger Next LT W1G"/>
              </a:rPr>
              <a:t>Schärfentiefe:</a:t>
            </a:r>
            <a:endParaRPr b="0" lang="en-US" sz="2200" spc="-1" strike="noStrike">
              <a:latin typeface="Frutiger Next LT W1G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Frutiger Next LT W1G"/>
              </a:rPr>
              <a:t>Um selben Bildausschnitt abzubilden, muss man entweder eine kürzere Brennweite oder weiter vom Motiv weg stehen</a:t>
            </a:r>
            <a:endParaRPr b="0" lang="en-US" sz="1800" spc="-1" strike="noStrike">
              <a:latin typeface="Frutiger Next LT W1G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Frutiger Next LT W1G"/>
              </a:rPr>
              <a:t>→ </a:t>
            </a:r>
            <a:r>
              <a:rPr b="0" lang="en-US" sz="1800" spc="-1" strike="noStrike">
                <a:latin typeface="Frutiger Next LT W1G"/>
              </a:rPr>
              <a:t>beides </a:t>
            </a:r>
            <a:r>
              <a:rPr b="1" lang="en-US" sz="1800" spc="-1" strike="noStrike">
                <a:latin typeface="Frutiger Next LT W1G"/>
              </a:rPr>
              <a:t>vergrößert die Schärfentiefe</a:t>
            </a:r>
            <a:endParaRPr b="0" lang="en-US" sz="1800" spc="-1" strike="noStrike">
              <a:latin typeface="Frutiger Next LT W1G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latin typeface="Frutiger Next LT W1G"/>
              </a:rPr>
              <a:t>Lichtempfindlichkeit:</a:t>
            </a:r>
            <a:endParaRPr b="0" lang="en-US" sz="2200" spc="-1" strike="noStrike">
              <a:latin typeface="Frutiger Next LT W1G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Frutiger Next LT W1G"/>
              </a:rPr>
              <a:t>Ein kleinerer Sensor hat kleinere Pixel, die deshalb weniger Licht aufnehmen</a:t>
            </a:r>
            <a:endParaRPr b="0" lang="en-US" sz="1800" spc="-1" strike="noStrike">
              <a:latin typeface="Frutiger Next LT W1G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Frutiger Next LT W1G"/>
              </a:rPr>
              <a:t>→ </a:t>
            </a:r>
            <a:r>
              <a:rPr b="1" lang="en-US" sz="1800" spc="-1" strike="noStrike">
                <a:latin typeface="Frutiger Next LT W1G"/>
              </a:rPr>
              <a:t>stärkeres</a:t>
            </a:r>
            <a:r>
              <a:rPr b="0" lang="en-US" sz="1800" spc="-1" strike="noStrike">
                <a:latin typeface="Frutiger Next LT W1G"/>
              </a:rPr>
              <a:t> Rauschen bei hohen ISO-Werten</a:t>
            </a:r>
            <a:endParaRPr b="0" lang="en-US" sz="1800" spc="-1" strike="noStrike">
              <a:latin typeface="Frutiger Next LT W1G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TextShape 1"/>
          <p:cNvSpPr txBox="1"/>
          <p:nvPr/>
        </p:nvSpPr>
        <p:spPr>
          <a:xfrm>
            <a:off x="504000" y="82080"/>
            <a:ext cx="9071640" cy="721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3600" spc="-1" strike="noStrike">
                <a:latin typeface="Frutiger Next LT W1G Medium"/>
              </a:rPr>
              <a:t>Sensorgröße</a:t>
            </a:r>
            <a:endParaRPr b="0" lang="en-US" sz="3600" spc="-1" strike="noStrike">
              <a:latin typeface="Frutiger Next LT W1G Medium"/>
            </a:endParaRPr>
          </a:p>
        </p:txBody>
      </p:sp>
      <p:sp>
        <p:nvSpPr>
          <p:cNvPr id="97" name="TextShape 2"/>
          <p:cNvSpPr txBox="1"/>
          <p:nvPr/>
        </p:nvSpPr>
        <p:spPr>
          <a:xfrm>
            <a:off x="504000" y="914400"/>
            <a:ext cx="3885120" cy="40233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latin typeface="Frutiger Next LT W1G"/>
              </a:rPr>
              <a:t>Früher: Format des Films war standardisiert</a:t>
            </a:r>
            <a:endParaRPr b="0" lang="en-US" sz="2200" spc="-1" strike="noStrike">
              <a:latin typeface="Frutiger Next LT W1G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latin typeface="Frutiger Next LT W1G"/>
              </a:rPr>
              <a:t>Film-Maße als Vorlage für digitale Sensoren (z.B. Vollformat)</a:t>
            </a:r>
            <a:endParaRPr b="0" lang="en-US" sz="2200" spc="-1" strike="noStrike">
              <a:latin typeface="Frutiger Next LT W1G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latin typeface="Frutiger Next LT W1G"/>
              </a:rPr>
              <a:t>Mittlerweile digitale Sensoren mit allen möglichen Größen</a:t>
            </a:r>
            <a:endParaRPr b="0" lang="en-US" sz="2200" spc="-1" strike="noStrike">
              <a:latin typeface="Frutiger Next LT W1G"/>
            </a:endParaRPr>
          </a:p>
        </p:txBody>
      </p:sp>
      <p:sp>
        <p:nvSpPr>
          <p:cNvPr id="98" name="TextShape 3"/>
          <p:cNvSpPr txBox="1"/>
          <p:nvPr/>
        </p:nvSpPr>
        <p:spPr>
          <a:xfrm>
            <a:off x="4846320" y="914400"/>
            <a:ext cx="5120640" cy="40233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r>
              <a:rPr b="0" lang="en-US" sz="2000" spc="-1" strike="noStrike">
                <a:latin typeface="Frutiger Next LT W1G"/>
              </a:rPr>
              <a:t>Super-8-Film: </a:t>
            </a:r>
            <a:r>
              <a:rPr b="0" lang="en-US" sz="2000" spc="-1" strike="noStrike">
                <a:latin typeface="Frutiger Next LT W1G"/>
              </a:rPr>
              <a:t>	</a:t>
            </a:r>
            <a:r>
              <a:rPr b="0" lang="en-US" sz="2000" spc="-1" strike="noStrike">
                <a:latin typeface="Frutiger Next LT W1G"/>
              </a:rPr>
              <a:t>	</a:t>
            </a:r>
            <a:r>
              <a:rPr b="0" lang="en-US" sz="2000" spc="-1" strike="noStrike">
                <a:latin typeface="Frutiger Next LT W1G"/>
              </a:rPr>
              <a:t>7.1 mm</a:t>
            </a:r>
            <a:endParaRPr b="0" lang="en-US" sz="2000" spc="-1" strike="noStrike">
              <a:latin typeface="Frutiger Next LT W1G"/>
            </a:endParaRPr>
          </a:p>
          <a:p>
            <a:r>
              <a:rPr b="0" lang="en-US" sz="2000" spc="-1" strike="noStrike">
                <a:latin typeface="Frutiger Next LT W1G"/>
              </a:rPr>
              <a:t>Smartphones: </a:t>
            </a:r>
            <a:r>
              <a:rPr b="0" lang="en-US" sz="2000" spc="-1" strike="noStrike">
                <a:latin typeface="Frutiger Next LT W1G"/>
              </a:rPr>
              <a:t>	</a:t>
            </a:r>
            <a:r>
              <a:rPr b="0" lang="en-US" sz="2000" spc="-1" strike="noStrike">
                <a:latin typeface="Frutiger Next LT W1G"/>
              </a:rPr>
              <a:t>	</a:t>
            </a:r>
            <a:r>
              <a:rPr b="0" lang="en-US" sz="2000" spc="-1" strike="noStrike">
                <a:latin typeface="Frutiger Next LT W1G"/>
              </a:rPr>
              <a:t>4.5 mm – 9.5 mm</a:t>
            </a:r>
            <a:endParaRPr b="0" lang="en-US" sz="2000" spc="-1" strike="noStrike">
              <a:latin typeface="Frutiger Next LT W1G"/>
            </a:endParaRPr>
          </a:p>
          <a:p>
            <a:r>
              <a:rPr b="0" lang="en-US" sz="2000" spc="-1" strike="noStrike">
                <a:latin typeface="Frutiger Next LT W1G"/>
              </a:rPr>
              <a:t>Kompaktkameras: </a:t>
            </a:r>
            <a:r>
              <a:rPr b="0" lang="en-US" sz="2000" spc="-1" strike="noStrike">
                <a:latin typeface="Frutiger Next LT W1G"/>
              </a:rPr>
              <a:t>	</a:t>
            </a:r>
            <a:r>
              <a:rPr b="0" lang="en-US" sz="2000" spc="-1" strike="noStrike">
                <a:latin typeface="Frutiger Next LT W1G"/>
              </a:rPr>
              <a:t>7.7 mm – 15.9 mm</a:t>
            </a:r>
            <a:endParaRPr b="0" lang="en-US" sz="2000" spc="-1" strike="noStrike">
              <a:latin typeface="Frutiger Next LT W1G"/>
            </a:endParaRPr>
          </a:p>
          <a:p>
            <a:r>
              <a:rPr b="0" lang="en-US" sz="2000" spc="-1" strike="noStrike">
                <a:latin typeface="Frutiger Next LT W1G"/>
              </a:rPr>
              <a:t>Micro Four Thirds: </a:t>
            </a:r>
            <a:r>
              <a:rPr b="0" lang="en-US" sz="2000" spc="-1" strike="noStrike">
                <a:latin typeface="Frutiger Next LT W1G"/>
              </a:rPr>
              <a:t>	</a:t>
            </a:r>
            <a:r>
              <a:rPr b="0" lang="en-US" sz="2000" spc="-1" strike="noStrike">
                <a:latin typeface="Frutiger Next LT W1G"/>
              </a:rPr>
              <a:t>21.6 mm</a:t>
            </a:r>
            <a:endParaRPr b="0" lang="en-US" sz="2000" spc="-1" strike="noStrike">
              <a:latin typeface="Frutiger Next LT W1G"/>
            </a:endParaRPr>
          </a:p>
          <a:p>
            <a:r>
              <a:rPr b="0" lang="en-US" sz="2000" spc="-1" strike="noStrike">
                <a:latin typeface="Frutiger Next LT W1G"/>
              </a:rPr>
              <a:t>APS-C: </a:t>
            </a:r>
            <a:r>
              <a:rPr b="0" lang="en-US" sz="2000" spc="-1" strike="noStrike">
                <a:latin typeface="Frutiger Next LT W1G"/>
              </a:rPr>
              <a:t>	</a:t>
            </a:r>
            <a:r>
              <a:rPr b="0" lang="en-US" sz="2000" spc="-1" strike="noStrike">
                <a:latin typeface="Frutiger Next LT W1G"/>
              </a:rPr>
              <a:t>	</a:t>
            </a:r>
            <a:r>
              <a:rPr b="0" lang="en-US" sz="2000" spc="-1" strike="noStrike">
                <a:latin typeface="Frutiger Next LT W1G"/>
              </a:rPr>
              <a:t>	</a:t>
            </a:r>
            <a:r>
              <a:rPr b="0" lang="en-US" sz="2000" spc="-1" strike="noStrike">
                <a:latin typeface="Frutiger Next LT W1G"/>
              </a:rPr>
              <a:t>	</a:t>
            </a:r>
            <a:r>
              <a:rPr b="0" lang="en-US" sz="2000" spc="-1" strike="noStrike">
                <a:latin typeface="Frutiger Next LT W1G"/>
              </a:rPr>
              <a:t>28 mm</a:t>
            </a:r>
            <a:endParaRPr b="0" lang="en-US" sz="2000" spc="-1" strike="noStrike">
              <a:latin typeface="Frutiger Next LT W1G"/>
            </a:endParaRPr>
          </a:p>
          <a:p>
            <a:r>
              <a:rPr b="0" lang="en-US" sz="2000" spc="-1" strike="noStrike">
                <a:latin typeface="Frutiger Next LT W1G"/>
              </a:rPr>
              <a:t>Vollformat/Kleinbild:</a:t>
            </a:r>
            <a:r>
              <a:rPr b="0" lang="en-US" sz="2000" spc="-1" strike="noStrike">
                <a:latin typeface="Frutiger Next LT W1G"/>
              </a:rPr>
              <a:t>	</a:t>
            </a:r>
            <a:r>
              <a:rPr b="0" lang="en-US" sz="2000" spc="-1" strike="noStrike">
                <a:latin typeface="Frutiger Next LT W1G"/>
              </a:rPr>
              <a:t>43.3 mm</a:t>
            </a:r>
            <a:endParaRPr b="0" lang="en-US" sz="2000" spc="-1" strike="noStrike">
              <a:latin typeface="Frutiger Next LT W1G"/>
            </a:endParaRPr>
          </a:p>
          <a:p>
            <a:r>
              <a:rPr b="0" lang="en-US" sz="2000" spc="-1" strike="noStrike">
                <a:latin typeface="Frutiger Next LT W1G"/>
              </a:rPr>
              <a:t>Mittelformat: </a:t>
            </a:r>
            <a:r>
              <a:rPr b="0" lang="en-US" sz="2000" spc="-1" strike="noStrike">
                <a:latin typeface="Frutiger Next LT W1G"/>
              </a:rPr>
              <a:t>	</a:t>
            </a:r>
            <a:r>
              <a:rPr b="0" lang="en-US" sz="2000" spc="-1" strike="noStrike">
                <a:latin typeface="Frutiger Next LT W1G"/>
              </a:rPr>
              <a:t>	</a:t>
            </a:r>
            <a:r>
              <a:rPr b="0" lang="en-US" sz="2000" spc="-1" strike="noStrike">
                <a:latin typeface="Frutiger Next LT W1G"/>
              </a:rPr>
              <a:t>54.1 mm – 100 mm</a:t>
            </a:r>
            <a:endParaRPr b="0" lang="en-US" sz="2000" spc="-1" strike="noStrike">
              <a:latin typeface="Frutiger Next LT W1G"/>
            </a:endParaRPr>
          </a:p>
          <a:p>
            <a:r>
              <a:rPr b="0" lang="en-US" sz="2000" spc="-1" strike="noStrike">
                <a:latin typeface="Frutiger Next LT W1G"/>
              </a:rPr>
              <a:t>Großformat: </a:t>
            </a:r>
            <a:r>
              <a:rPr b="0" lang="en-US" sz="2000" spc="-1" strike="noStrike">
                <a:latin typeface="Frutiger Next LT W1G"/>
              </a:rPr>
              <a:t>	</a:t>
            </a:r>
            <a:r>
              <a:rPr b="0" lang="en-US" sz="2000" spc="-1" strike="noStrike">
                <a:latin typeface="Frutiger Next LT W1G"/>
              </a:rPr>
              <a:t>	</a:t>
            </a:r>
            <a:r>
              <a:rPr b="0" lang="en-US" sz="2000" spc="-1" strike="noStrike">
                <a:latin typeface="Frutiger Next LT W1G"/>
              </a:rPr>
              <a:t>alles darüber</a:t>
            </a:r>
            <a:endParaRPr b="0" lang="en-US" sz="2000" spc="-1" strike="noStrike">
              <a:latin typeface="Frutiger Next LT W1G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extShape 1"/>
          <p:cNvSpPr txBox="1"/>
          <p:nvPr/>
        </p:nvSpPr>
        <p:spPr>
          <a:xfrm>
            <a:off x="504000" y="82080"/>
            <a:ext cx="9071640" cy="721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3600" spc="-1" strike="noStrike">
                <a:latin typeface="Frutiger Next LT W1G Medium"/>
              </a:rPr>
              <a:t>Zuschnittsfaktor</a:t>
            </a:r>
            <a:endParaRPr b="0" lang="en-US" sz="3600" spc="-1" strike="noStrike">
              <a:latin typeface="Frutiger Next LT W1G Medium"/>
            </a:endParaRPr>
          </a:p>
        </p:txBody>
      </p:sp>
      <p:sp>
        <p:nvSpPr>
          <p:cNvPr id="100" name="TextShape 2"/>
          <p:cNvSpPr txBox="1"/>
          <p:nvPr/>
        </p:nvSpPr>
        <p:spPr>
          <a:xfrm>
            <a:off x="504000" y="914400"/>
            <a:ext cx="9071640" cy="40233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latin typeface="Frutiger Next LT W1G"/>
              </a:rPr>
              <a:t>Aufgrund der vielen Sensorgrößen: Kleinbild (Vollformat) als Referenz</a:t>
            </a:r>
            <a:endParaRPr b="0" lang="en-US" sz="2200" spc="-1" strike="noStrike">
              <a:latin typeface="Frutiger Next LT W1G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latin typeface="Frutiger Next LT W1G"/>
              </a:rPr>
              <a:t>Umrechnen in das </a:t>
            </a:r>
            <a:r>
              <a:rPr b="1" lang="en-US" sz="2200" spc="-1" strike="noStrike">
                <a:latin typeface="Frutiger Next LT W1G"/>
              </a:rPr>
              <a:t>Kleinbild-Äquivalent</a:t>
            </a:r>
            <a:endParaRPr b="0" lang="en-US" sz="2200" spc="-1" strike="noStrike">
              <a:latin typeface="Frutiger Next LT W1G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200" spc="-1" strike="noStrike">
                <a:latin typeface="Frutiger Next LT W1G"/>
              </a:rPr>
              <a:t>Zuschnittfaktor:</a:t>
            </a:r>
            <a:r>
              <a:rPr b="0" lang="en-US" sz="2200" spc="-1" strike="noStrike">
                <a:latin typeface="Frutiger Next LT W1G"/>
              </a:rPr>
              <a:t> Verhältnis der Diagonalen vom Kleinbild zur Diagonalen des gewählten Sensors</a:t>
            </a:r>
            <a:endParaRPr b="0" lang="en-US" sz="2200" spc="-1" strike="noStrike">
              <a:latin typeface="Frutiger Next LT W1G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latin typeface="Frutiger Next LT W1G"/>
              </a:rPr>
              <a:t>Brennweite und Blendenzahl müssen mit den Zuschnittfaktor multipliziert werden, um Kleinbild-Äquivalent zu berechnen</a:t>
            </a:r>
            <a:endParaRPr b="0" lang="en-US" sz="2200" spc="-1" strike="noStrike">
              <a:latin typeface="Frutiger Next LT W1G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latin typeface="Frutiger Next LT W1G"/>
              </a:rPr>
              <a:t>Beispiel: Bild aus APS-C-Sensor (Zuschnittfaktor 1.5) bei 50 mm mit f/2.0 entspricht einem Kleinbild-Äquivalent von 75 mm mit f/3.5</a:t>
            </a:r>
            <a:endParaRPr b="0" lang="en-US" sz="2200" spc="-1" strike="noStrike">
              <a:latin typeface="Frutiger Next LT W1G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extShape 1"/>
          <p:cNvSpPr txBox="1"/>
          <p:nvPr/>
        </p:nvSpPr>
        <p:spPr>
          <a:xfrm>
            <a:off x="504000" y="82080"/>
            <a:ext cx="9071640" cy="721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3600" spc="-1" strike="noStrike">
                <a:latin typeface="Frutiger Next LT W1G Medium"/>
              </a:rPr>
              <a:t>Brennweite</a:t>
            </a:r>
            <a:endParaRPr b="0" lang="en-US" sz="3600" spc="-1" strike="noStrike">
              <a:latin typeface="Frutiger Next LT W1G Medium"/>
            </a:endParaRPr>
          </a:p>
        </p:txBody>
      </p:sp>
      <p:sp>
        <p:nvSpPr>
          <p:cNvPr id="47" name="TextShape 2"/>
          <p:cNvSpPr txBox="1"/>
          <p:nvPr/>
        </p:nvSpPr>
        <p:spPr>
          <a:xfrm>
            <a:off x="3704400" y="914400"/>
            <a:ext cx="6171120" cy="2377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latin typeface="Frutiger Next LT W1G"/>
              </a:rPr>
              <a:t>Entfernung zwischen Hauptebene des Objektivs zur Bildebene der Kamera (in Millimeter)</a:t>
            </a:r>
            <a:endParaRPr b="0" lang="en-US" sz="2200" spc="-1" strike="noStrike">
              <a:latin typeface="Frutiger Next LT W1G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latin typeface="Frutiger Next LT W1G"/>
              </a:rPr>
              <a:t>Wirkt sich auf den abgebildeten Bildausschnitt und die Vergrößerung des Motivs aus</a:t>
            </a:r>
            <a:endParaRPr b="0" lang="en-US" sz="2200" spc="-1" strike="noStrike">
              <a:latin typeface="Frutiger Next LT W1G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latin typeface="Frutiger Next LT W1G"/>
              </a:rPr>
              <a:t>Kurze Brennweite = Weites Blickfeld (Weitwinkel)</a:t>
            </a:r>
            <a:endParaRPr b="0" lang="en-US" sz="2200" spc="-1" strike="noStrike">
              <a:latin typeface="Frutiger Next LT W1G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latin typeface="Frutiger Next LT W1G"/>
              </a:rPr>
              <a:t>Lange Brennweite = Enges Blickfeld (Tele)</a:t>
            </a:r>
            <a:endParaRPr b="0" lang="en-US" sz="2200" spc="-1" strike="noStrike">
              <a:latin typeface="Frutiger Next LT W1G"/>
            </a:endParaRPr>
          </a:p>
        </p:txBody>
      </p:sp>
      <p:pic>
        <p:nvPicPr>
          <p:cNvPr id="48" name="" descr=""/>
          <p:cNvPicPr/>
          <p:nvPr/>
        </p:nvPicPr>
        <p:blipFill>
          <a:blip r:embed="rId1"/>
          <a:stretch/>
        </p:blipFill>
        <p:spPr>
          <a:xfrm>
            <a:off x="73800" y="-96480"/>
            <a:ext cx="5686920" cy="54723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Shape 1"/>
          <p:cNvSpPr txBox="1"/>
          <p:nvPr/>
        </p:nvSpPr>
        <p:spPr>
          <a:xfrm>
            <a:off x="504000" y="82080"/>
            <a:ext cx="9071640" cy="721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3600" spc="-1" strike="noStrike">
                <a:latin typeface="Frutiger Next LT W1G Medium"/>
              </a:rPr>
              <a:t>Brennweite</a:t>
            </a:r>
            <a:endParaRPr b="0" lang="en-US" sz="3600" spc="-1" strike="noStrike">
              <a:latin typeface="Frutiger Next LT W1G Medium"/>
            </a:endParaRPr>
          </a:p>
        </p:txBody>
      </p:sp>
      <p:sp>
        <p:nvSpPr>
          <p:cNvPr id="50" name="TextShape 2"/>
          <p:cNvSpPr txBox="1"/>
          <p:nvPr/>
        </p:nvSpPr>
        <p:spPr>
          <a:xfrm>
            <a:off x="3704400" y="914400"/>
            <a:ext cx="6171120" cy="2377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latin typeface="Frutiger Next LT W1G"/>
              </a:rPr>
              <a:t>Entfernung zwischen Hauptebene des Objektivs zur Bildebene der Kamera (in Millimeter)</a:t>
            </a:r>
            <a:endParaRPr b="0" lang="en-US" sz="2200" spc="-1" strike="noStrike">
              <a:latin typeface="Frutiger Next LT W1G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latin typeface="Frutiger Next LT W1G"/>
              </a:rPr>
              <a:t>Wirkt sich auf den abgebildeten Bildausschnitt und die Vergrößerung des Motivs aus</a:t>
            </a:r>
            <a:endParaRPr b="0" lang="en-US" sz="2200" spc="-1" strike="noStrike">
              <a:latin typeface="Frutiger Next LT W1G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latin typeface="Frutiger Next LT W1G"/>
              </a:rPr>
              <a:t>Kurze Brennweite = Weites Blickfeld (Weitwinkel)</a:t>
            </a:r>
            <a:endParaRPr b="0" lang="en-US" sz="2200" spc="-1" strike="noStrike">
              <a:latin typeface="Frutiger Next LT W1G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latin typeface="Frutiger Next LT W1G"/>
              </a:rPr>
              <a:t>Lange Brennweite = Enges Blickfeld (Tele)</a:t>
            </a:r>
            <a:endParaRPr b="0" lang="en-US" sz="2200" spc="-1" strike="noStrike">
              <a:latin typeface="Frutiger Next LT W1G"/>
            </a:endParaRPr>
          </a:p>
        </p:txBody>
      </p:sp>
      <p:pic>
        <p:nvPicPr>
          <p:cNvPr id="51" name="" descr=""/>
          <p:cNvPicPr/>
          <p:nvPr/>
        </p:nvPicPr>
        <p:blipFill>
          <a:blip r:embed="rId1"/>
          <a:stretch/>
        </p:blipFill>
        <p:spPr>
          <a:xfrm>
            <a:off x="91440" y="377640"/>
            <a:ext cx="3474720" cy="51282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Shape 1"/>
          <p:cNvSpPr txBox="1"/>
          <p:nvPr/>
        </p:nvSpPr>
        <p:spPr>
          <a:xfrm>
            <a:off x="504000" y="82080"/>
            <a:ext cx="9071640" cy="721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3600" spc="-1" strike="noStrike">
                <a:latin typeface="Frutiger Next LT W1G Medium"/>
              </a:rPr>
              <a:t>Brennweite</a:t>
            </a:r>
            <a:endParaRPr b="0" lang="en-US" sz="3600" spc="-1" strike="noStrike">
              <a:latin typeface="Frutiger Next LT W1G Medium"/>
            </a:endParaRPr>
          </a:p>
        </p:txBody>
      </p:sp>
      <p:sp>
        <p:nvSpPr>
          <p:cNvPr id="53" name="CustomShape 2"/>
          <p:cNvSpPr/>
          <p:nvPr/>
        </p:nvSpPr>
        <p:spPr>
          <a:xfrm>
            <a:off x="182880" y="1025280"/>
            <a:ext cx="2194560" cy="146304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0" lang="en-US" sz="1800" spc="-1" strike="noStrike">
                <a:latin typeface="Arial"/>
              </a:rPr>
              <a:t>10 mm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4" name="CustomShape 3"/>
          <p:cNvSpPr/>
          <p:nvPr/>
        </p:nvSpPr>
        <p:spPr>
          <a:xfrm>
            <a:off x="2651760" y="1025280"/>
            <a:ext cx="2194560" cy="146304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0" lang="en-US" sz="1800" spc="-1" strike="noStrike">
                <a:latin typeface="Arial"/>
              </a:rPr>
              <a:t>18 mm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5" name="CustomShape 4"/>
          <p:cNvSpPr/>
          <p:nvPr/>
        </p:nvSpPr>
        <p:spPr>
          <a:xfrm>
            <a:off x="5120640" y="1025280"/>
            <a:ext cx="2194560" cy="146304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0" lang="en-US" sz="1800" spc="-1" strike="noStrike">
                <a:latin typeface="Arial"/>
              </a:rPr>
              <a:t>24 mm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6" name="CustomShape 5"/>
          <p:cNvSpPr/>
          <p:nvPr/>
        </p:nvSpPr>
        <p:spPr>
          <a:xfrm>
            <a:off x="7589520" y="1025280"/>
            <a:ext cx="2194560" cy="146304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0" lang="en-US" sz="1800" spc="-1" strike="noStrike">
                <a:latin typeface="Arial"/>
              </a:rPr>
              <a:t>35 mm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7" name="CustomShape 6"/>
          <p:cNvSpPr/>
          <p:nvPr/>
        </p:nvSpPr>
        <p:spPr>
          <a:xfrm>
            <a:off x="182880" y="2671200"/>
            <a:ext cx="2194560" cy="146304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0" lang="en-US" sz="1800" spc="-1" strike="noStrike">
                <a:latin typeface="Arial"/>
              </a:rPr>
              <a:t>50 mm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8" name="CustomShape 7"/>
          <p:cNvSpPr/>
          <p:nvPr/>
        </p:nvSpPr>
        <p:spPr>
          <a:xfrm>
            <a:off x="2651760" y="2671200"/>
            <a:ext cx="2194560" cy="146304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0" lang="en-US" sz="1800" spc="-1" strike="noStrike">
                <a:latin typeface="Arial"/>
              </a:rPr>
              <a:t>85 mm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9" name="CustomShape 8"/>
          <p:cNvSpPr/>
          <p:nvPr/>
        </p:nvSpPr>
        <p:spPr>
          <a:xfrm>
            <a:off x="5120640" y="2671200"/>
            <a:ext cx="2194560" cy="146304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0" lang="en-US" sz="1800" spc="-1" strike="noStrike">
                <a:latin typeface="Arial"/>
              </a:rPr>
              <a:t>135 mm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0" name="CustomShape 9"/>
          <p:cNvSpPr/>
          <p:nvPr/>
        </p:nvSpPr>
        <p:spPr>
          <a:xfrm>
            <a:off x="7589520" y="2671200"/>
            <a:ext cx="2194560" cy="146304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0" lang="en-US" sz="1800" spc="-1" strike="noStrike">
                <a:latin typeface="Arial"/>
              </a:rPr>
              <a:t>200 mm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extShape 1"/>
          <p:cNvSpPr txBox="1"/>
          <p:nvPr/>
        </p:nvSpPr>
        <p:spPr>
          <a:xfrm>
            <a:off x="504000" y="82080"/>
            <a:ext cx="9071640" cy="721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3600" spc="-1" strike="noStrike">
                <a:latin typeface="Frutiger Next LT W1G Medium"/>
              </a:rPr>
              <a:t>Weitwinkel</a:t>
            </a:r>
            <a:endParaRPr b="0" lang="en-US" sz="3600" spc="-1" strike="noStrike">
              <a:latin typeface="Frutiger Next LT W1G Medium"/>
            </a:endParaRPr>
          </a:p>
        </p:txBody>
      </p:sp>
      <p:sp>
        <p:nvSpPr>
          <p:cNvPr id="62" name="TextShape 2"/>
          <p:cNvSpPr txBox="1"/>
          <p:nvPr/>
        </p:nvSpPr>
        <p:spPr>
          <a:xfrm>
            <a:off x="504000" y="914400"/>
            <a:ext cx="9071640" cy="40233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latin typeface="Frutiger Next LT W1G"/>
              </a:rPr>
              <a:t>Kurze Brennweite (16 – 35 mm)</a:t>
            </a:r>
            <a:endParaRPr b="0" lang="en-US" sz="2200" spc="-1" strike="noStrike">
              <a:latin typeface="Frutiger Next LT W1G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latin typeface="Frutiger Next LT W1G"/>
              </a:rPr>
              <a:t>Großes Blickfeld</a:t>
            </a:r>
            <a:endParaRPr b="0" lang="en-US" sz="2200" spc="-1" strike="noStrike">
              <a:latin typeface="Frutiger Next LT W1G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latin typeface="Frutiger Next LT W1G"/>
              </a:rPr>
              <a:t>Starke perspektivische Verzerrung</a:t>
            </a:r>
            <a:endParaRPr b="0" lang="en-US" sz="2200" spc="-1" strike="noStrike">
              <a:latin typeface="Frutiger Next LT W1G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latin typeface="Frutiger Next LT W1G"/>
              </a:rPr>
              <a:t>Große Schärfentiefe</a:t>
            </a:r>
            <a:endParaRPr b="0" lang="en-US" sz="2200" spc="-1" strike="noStrike">
              <a:latin typeface="Frutiger Next LT W1G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latin typeface="Frutiger Next LT W1G"/>
              </a:rPr>
              <a:t>Geeignet für:</a:t>
            </a:r>
            <a:endParaRPr b="0" lang="en-US" sz="2200" spc="-1" strike="noStrike">
              <a:latin typeface="Frutiger Next LT W1G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Frutiger Next LT W1G"/>
              </a:rPr>
              <a:t>Landschaften</a:t>
            </a:r>
            <a:endParaRPr b="0" lang="en-US" sz="1800" spc="-1" strike="noStrike">
              <a:latin typeface="Frutiger Next LT W1G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Frutiger Next LT W1G"/>
              </a:rPr>
              <a:t>Innenräume</a:t>
            </a:r>
            <a:endParaRPr b="0" lang="en-US" sz="1800" spc="-1" strike="noStrike">
              <a:latin typeface="Frutiger Next LT W1G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Frutiger Next LT W1G"/>
              </a:rPr>
              <a:t>Dramatische Kompositionen</a:t>
            </a:r>
            <a:endParaRPr b="0" lang="en-US" sz="1800" spc="-1" strike="noStrike">
              <a:latin typeface="Frutiger Next LT W1G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Frutiger Next LT W1G"/>
              </a:rPr>
              <a:t>Video</a:t>
            </a:r>
            <a:endParaRPr b="0" lang="en-US" sz="1800" spc="-1" strike="noStrike">
              <a:latin typeface="Frutiger Next LT W1G"/>
            </a:endParaRPr>
          </a:p>
        </p:txBody>
      </p:sp>
      <p:pic>
        <p:nvPicPr>
          <p:cNvPr id="63" name="" descr=""/>
          <p:cNvPicPr/>
          <p:nvPr/>
        </p:nvPicPr>
        <p:blipFill>
          <a:blip r:embed="rId1"/>
          <a:stretch/>
        </p:blipFill>
        <p:spPr>
          <a:xfrm>
            <a:off x="5245920" y="2977560"/>
            <a:ext cx="3291840" cy="2192760"/>
          </a:xfrm>
          <a:prstGeom prst="rect">
            <a:avLst/>
          </a:prstGeom>
          <a:ln>
            <a:noFill/>
          </a:ln>
        </p:spPr>
      </p:pic>
      <p:pic>
        <p:nvPicPr>
          <p:cNvPr id="64" name="" descr=""/>
          <p:cNvPicPr/>
          <p:nvPr/>
        </p:nvPicPr>
        <p:blipFill>
          <a:blip r:embed="rId2"/>
          <a:stretch/>
        </p:blipFill>
        <p:spPr>
          <a:xfrm>
            <a:off x="5245920" y="712800"/>
            <a:ext cx="3291840" cy="21927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extShape 1"/>
          <p:cNvSpPr txBox="1"/>
          <p:nvPr/>
        </p:nvSpPr>
        <p:spPr>
          <a:xfrm>
            <a:off x="504000" y="82080"/>
            <a:ext cx="9071640" cy="721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3600" spc="-1" strike="noStrike">
                <a:latin typeface="Frutiger Next LT W1G Medium"/>
              </a:rPr>
              <a:t>Standardbrennweite</a:t>
            </a:r>
            <a:endParaRPr b="0" lang="en-US" sz="3600" spc="-1" strike="noStrike">
              <a:latin typeface="Frutiger Next LT W1G Medium"/>
            </a:endParaRPr>
          </a:p>
        </p:txBody>
      </p:sp>
      <p:sp>
        <p:nvSpPr>
          <p:cNvPr id="66" name="TextShape 2"/>
          <p:cNvSpPr txBox="1"/>
          <p:nvPr/>
        </p:nvSpPr>
        <p:spPr>
          <a:xfrm>
            <a:off x="504000" y="914400"/>
            <a:ext cx="9071640" cy="40233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latin typeface="Frutiger Next LT W1G"/>
              </a:rPr>
              <a:t>Etwa 35 – 70 mm</a:t>
            </a:r>
            <a:endParaRPr b="0" lang="en-US" sz="2200" spc="-1" strike="noStrike">
              <a:latin typeface="Frutiger Next LT W1G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latin typeface="Frutiger Next LT W1G"/>
              </a:rPr>
              <a:t>Entspricht menschlichem Blickfeld</a:t>
            </a:r>
            <a:endParaRPr b="0" lang="en-US" sz="2200" spc="-1" strike="noStrike">
              <a:latin typeface="Frutiger Next LT W1G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latin typeface="Frutiger Next LT W1G"/>
              </a:rPr>
              <a:t>Objektive oft recht günstig</a:t>
            </a:r>
            <a:endParaRPr b="0" lang="en-US" sz="2200" spc="-1" strike="noStrike">
              <a:latin typeface="Frutiger Next LT W1G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latin typeface="Frutiger Next LT W1G"/>
              </a:rPr>
              <a:t>Geeignet für:</a:t>
            </a:r>
            <a:endParaRPr b="0" lang="en-US" sz="2200" spc="-1" strike="noStrike">
              <a:latin typeface="Frutiger Next LT W1G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Frutiger Next LT W1G"/>
              </a:rPr>
              <a:t>Fotojournalismus</a:t>
            </a:r>
            <a:endParaRPr b="0" lang="en-US" sz="1800" spc="-1" strike="noStrike">
              <a:latin typeface="Frutiger Next LT W1G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Frutiger Next LT W1G"/>
              </a:rPr>
              <a:t>Portraits mit Kontext</a:t>
            </a:r>
            <a:endParaRPr b="0" lang="en-US" sz="1800" spc="-1" strike="noStrike">
              <a:latin typeface="Frutiger Next LT W1G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Frutiger Next LT W1G"/>
              </a:rPr>
              <a:t>Produktfotografie</a:t>
            </a:r>
            <a:endParaRPr b="0" lang="en-US" sz="1800" spc="-1" strike="noStrike">
              <a:latin typeface="Frutiger Next LT W1G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Frutiger Next LT W1G"/>
              </a:rPr>
              <a:t>Alltagsfotografie</a:t>
            </a:r>
            <a:endParaRPr b="0" lang="en-US" sz="1800" spc="-1" strike="noStrike">
              <a:latin typeface="Frutiger Next LT W1G"/>
            </a:endParaRPr>
          </a:p>
        </p:txBody>
      </p:sp>
      <p:pic>
        <p:nvPicPr>
          <p:cNvPr id="67" name="" descr=""/>
          <p:cNvPicPr/>
          <p:nvPr/>
        </p:nvPicPr>
        <p:blipFill>
          <a:blip r:embed="rId1"/>
          <a:stretch/>
        </p:blipFill>
        <p:spPr>
          <a:xfrm>
            <a:off x="5120640" y="914400"/>
            <a:ext cx="2194560" cy="2194560"/>
          </a:xfrm>
          <a:prstGeom prst="rect">
            <a:avLst/>
          </a:prstGeom>
          <a:ln>
            <a:noFill/>
          </a:ln>
        </p:spPr>
      </p:pic>
      <p:pic>
        <p:nvPicPr>
          <p:cNvPr id="68" name="" descr=""/>
          <p:cNvPicPr/>
          <p:nvPr/>
        </p:nvPicPr>
        <p:blipFill>
          <a:blip r:embed="rId2"/>
          <a:stretch/>
        </p:blipFill>
        <p:spPr>
          <a:xfrm>
            <a:off x="4114800" y="3291840"/>
            <a:ext cx="3202560" cy="21333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extShape 1"/>
          <p:cNvSpPr txBox="1"/>
          <p:nvPr/>
        </p:nvSpPr>
        <p:spPr>
          <a:xfrm>
            <a:off x="504000" y="82080"/>
            <a:ext cx="9071640" cy="721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3600" spc="-1" strike="noStrike">
                <a:latin typeface="Frutiger Next LT W1G Medium"/>
              </a:rPr>
              <a:t>Tele-Brennweite</a:t>
            </a:r>
            <a:endParaRPr b="0" lang="en-US" sz="3600" spc="-1" strike="noStrike">
              <a:latin typeface="Frutiger Next LT W1G Medium"/>
            </a:endParaRPr>
          </a:p>
        </p:txBody>
      </p:sp>
      <p:sp>
        <p:nvSpPr>
          <p:cNvPr id="70" name="TextShape 2"/>
          <p:cNvSpPr txBox="1"/>
          <p:nvPr/>
        </p:nvSpPr>
        <p:spPr>
          <a:xfrm>
            <a:off x="504000" y="914400"/>
            <a:ext cx="9071640" cy="40233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97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latin typeface="Frutiger Next LT W1G"/>
              </a:rPr>
              <a:t>Lange Brennweite (70 – 600 mm)</a:t>
            </a:r>
            <a:endParaRPr b="0" lang="en-US" sz="2200" spc="-1" strike="noStrike">
              <a:latin typeface="Frutiger Next LT W1G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latin typeface="Frutiger Next LT W1G"/>
              </a:rPr>
              <a:t>Enges Blickfeld</a:t>
            </a:r>
            <a:endParaRPr b="0" lang="en-US" sz="2200" spc="-1" strike="noStrike">
              <a:latin typeface="Frutiger Next LT W1G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latin typeface="Frutiger Next LT W1G"/>
              </a:rPr>
              <a:t>Geringe Schärfentiefe</a:t>
            </a:r>
            <a:endParaRPr b="0" lang="en-US" sz="2200" spc="-1" strike="noStrike">
              <a:latin typeface="Frutiger Next LT W1G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latin typeface="Frutiger Next LT W1G"/>
              </a:rPr>
              <a:t>Geringe perspektivische Verzerrung</a:t>
            </a:r>
            <a:endParaRPr b="0" lang="en-US" sz="2200" spc="-1" strike="noStrike">
              <a:latin typeface="Frutiger Next LT W1G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latin typeface="Frutiger Next LT W1G"/>
              </a:rPr>
              <a:t>Motiv wird isoliert</a:t>
            </a:r>
            <a:endParaRPr b="0" lang="en-US" sz="2200" spc="-1" strike="noStrike">
              <a:latin typeface="Frutiger Next LT W1G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latin typeface="Frutiger Next LT W1G"/>
              </a:rPr>
              <a:t>Geeignet für:</a:t>
            </a:r>
            <a:endParaRPr b="0" lang="en-US" sz="2200" spc="-1" strike="noStrike">
              <a:latin typeface="Frutiger Next LT W1G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Frutiger Next LT W1G"/>
              </a:rPr>
              <a:t>Portraits</a:t>
            </a:r>
            <a:endParaRPr b="0" lang="en-US" sz="1800" spc="-1" strike="noStrike">
              <a:latin typeface="Frutiger Next LT W1G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Frutiger Next LT W1G"/>
              </a:rPr>
              <a:t>Tierfotografie</a:t>
            </a:r>
            <a:endParaRPr b="0" lang="en-US" sz="1800" spc="-1" strike="noStrike">
              <a:latin typeface="Frutiger Next LT W1G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Frutiger Next LT W1G"/>
              </a:rPr>
              <a:t>Sportfotografie</a:t>
            </a:r>
            <a:endParaRPr b="0" lang="en-US" sz="1800" spc="-1" strike="noStrike">
              <a:latin typeface="Frutiger Next LT W1G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Frutiger Next LT W1G"/>
              </a:rPr>
              <a:t>Abstrakte Kompositionen</a:t>
            </a:r>
            <a:endParaRPr b="0" lang="en-US" sz="1800" spc="-1" strike="noStrike">
              <a:latin typeface="Frutiger Next LT W1G"/>
            </a:endParaRPr>
          </a:p>
        </p:txBody>
      </p:sp>
      <p:pic>
        <p:nvPicPr>
          <p:cNvPr id="71" name="" descr=""/>
          <p:cNvPicPr/>
          <p:nvPr/>
        </p:nvPicPr>
        <p:blipFill>
          <a:blip r:embed="rId1"/>
          <a:stretch/>
        </p:blipFill>
        <p:spPr>
          <a:xfrm>
            <a:off x="7647840" y="682920"/>
            <a:ext cx="2191680" cy="2636640"/>
          </a:xfrm>
          <a:prstGeom prst="rect">
            <a:avLst/>
          </a:prstGeom>
          <a:ln>
            <a:noFill/>
          </a:ln>
        </p:spPr>
      </p:pic>
      <p:pic>
        <p:nvPicPr>
          <p:cNvPr id="72" name="" descr=""/>
          <p:cNvPicPr/>
          <p:nvPr/>
        </p:nvPicPr>
        <p:blipFill>
          <a:blip r:embed="rId2"/>
          <a:stretch/>
        </p:blipFill>
        <p:spPr>
          <a:xfrm>
            <a:off x="4572000" y="3402720"/>
            <a:ext cx="3009240" cy="2005920"/>
          </a:xfrm>
          <a:prstGeom prst="rect">
            <a:avLst/>
          </a:prstGeom>
          <a:ln>
            <a:noFill/>
          </a:ln>
        </p:spPr>
      </p:pic>
      <p:pic>
        <p:nvPicPr>
          <p:cNvPr id="73" name="" descr=""/>
          <p:cNvPicPr/>
          <p:nvPr/>
        </p:nvPicPr>
        <p:blipFill>
          <a:blip r:embed="rId3"/>
          <a:stretch/>
        </p:blipFill>
        <p:spPr>
          <a:xfrm>
            <a:off x="5813280" y="682920"/>
            <a:ext cx="1763280" cy="26474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extShape 1"/>
          <p:cNvSpPr txBox="1"/>
          <p:nvPr/>
        </p:nvSpPr>
        <p:spPr>
          <a:xfrm>
            <a:off x="504000" y="82080"/>
            <a:ext cx="9071640" cy="721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3600" spc="-1" strike="noStrike">
                <a:latin typeface="Frutiger Next LT W1G Medium"/>
              </a:rPr>
              <a:t>Schärfentiefe</a:t>
            </a:r>
            <a:endParaRPr b="0" lang="en-US" sz="3600" spc="-1" strike="noStrike">
              <a:latin typeface="Frutiger Next LT W1G Medium"/>
            </a:endParaRPr>
          </a:p>
        </p:txBody>
      </p:sp>
      <p:sp>
        <p:nvSpPr>
          <p:cNvPr id="75" name="TextShape 2"/>
          <p:cNvSpPr txBox="1"/>
          <p:nvPr/>
        </p:nvSpPr>
        <p:spPr>
          <a:xfrm>
            <a:off x="504000" y="914400"/>
            <a:ext cx="9071640" cy="40233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latin typeface="Frutiger Next LT W1G"/>
              </a:rPr>
              <a:t>Durch fokussieren des Objektivs wird die Fokusebene verschoben</a:t>
            </a:r>
            <a:endParaRPr b="0" lang="en-US" sz="2200" spc="-1" strike="noStrike">
              <a:latin typeface="Frutiger Next LT W1G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latin typeface="Frutiger Next LT W1G"/>
              </a:rPr>
              <a:t>Theoretisch wird nur die Fokusebene scharf abgebildet</a:t>
            </a:r>
            <a:endParaRPr b="0" lang="en-US" sz="2200" spc="-1" strike="noStrike">
              <a:latin typeface="Frutiger Next LT W1G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latin typeface="Frutiger Next LT W1G"/>
              </a:rPr>
              <a:t>Aber: Bereich um die Fokusebene ist “scharf genug”</a:t>
            </a:r>
            <a:endParaRPr b="0" lang="en-US" sz="2200" spc="-1" strike="noStrike">
              <a:latin typeface="Frutiger Next LT W1G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latin typeface="Frutiger Next LT W1G"/>
              </a:rPr>
              <a:t>Größe dieses Bereichs = Schärfentiefe</a:t>
            </a:r>
            <a:endParaRPr b="0" lang="en-US" sz="2200" spc="-1" strike="noStrike">
              <a:latin typeface="Frutiger Next LT W1G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latin typeface="Frutiger Next LT W1G"/>
              </a:rPr>
              <a:t>Hängt ab von Brennweite, Entfernung zum Motiv und Blendenöffnung</a:t>
            </a:r>
            <a:endParaRPr b="0" lang="en-US" sz="2200" spc="-1" strike="noStrike">
              <a:latin typeface="Frutiger Next LT W1G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TextShape 1"/>
          <p:cNvSpPr txBox="1"/>
          <p:nvPr/>
        </p:nvSpPr>
        <p:spPr>
          <a:xfrm>
            <a:off x="504000" y="82080"/>
            <a:ext cx="9071640" cy="721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3600" spc="-1" strike="noStrike">
                <a:latin typeface="Frutiger Next LT W1G Medium"/>
              </a:rPr>
              <a:t>Schärfentiefe</a:t>
            </a:r>
            <a:endParaRPr b="0" lang="en-US" sz="3600" spc="-1" strike="noStrike">
              <a:latin typeface="Frutiger Next LT W1G Medium"/>
            </a:endParaRPr>
          </a:p>
        </p:txBody>
      </p:sp>
      <p:sp>
        <p:nvSpPr>
          <p:cNvPr id="77" name="TextShape 2"/>
          <p:cNvSpPr txBox="1"/>
          <p:nvPr/>
        </p:nvSpPr>
        <p:spPr>
          <a:xfrm>
            <a:off x="504000" y="914400"/>
            <a:ext cx="9071640" cy="3657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r>
              <a:rPr b="0" lang="en-US" sz="2200" spc="-1" strike="noStrike">
                <a:latin typeface="Frutiger Next LT W1G"/>
              </a:rPr>
              <a:t>Hängt ab von:</a:t>
            </a:r>
            <a:endParaRPr b="0" lang="en-US" sz="2200" spc="-1" strike="noStrike">
              <a:latin typeface="Frutiger Next LT W1G"/>
            </a:endParaRPr>
          </a:p>
        </p:txBody>
      </p:sp>
      <p:sp>
        <p:nvSpPr>
          <p:cNvPr id="78" name="CustomShape 3"/>
          <p:cNvSpPr/>
          <p:nvPr/>
        </p:nvSpPr>
        <p:spPr>
          <a:xfrm>
            <a:off x="5538960" y="1828800"/>
            <a:ext cx="2468880" cy="173736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0" lang="en-US" sz="1800" spc="-1" strike="noStrike">
                <a:latin typeface="Arial"/>
              </a:rPr>
              <a:t>F/1.8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9" name="CustomShape 4"/>
          <p:cNvSpPr/>
          <p:nvPr/>
        </p:nvSpPr>
        <p:spPr>
          <a:xfrm>
            <a:off x="5538960" y="3657600"/>
            <a:ext cx="2468880" cy="173736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0" lang="en-US" sz="1800" spc="-1" strike="noStrike">
                <a:latin typeface="Arial"/>
              </a:rPr>
              <a:t>F/1.8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0" name="CustomShape 5"/>
          <p:cNvSpPr/>
          <p:nvPr/>
        </p:nvSpPr>
        <p:spPr>
          <a:xfrm>
            <a:off x="2978640" y="1828800"/>
            <a:ext cx="2468880" cy="173736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0" lang="en-US" sz="1800" spc="-1" strike="noStrike">
                <a:latin typeface="Arial"/>
              </a:rPr>
              <a:t>Portrait mit 200 mm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1" name="CustomShape 6"/>
          <p:cNvSpPr/>
          <p:nvPr/>
        </p:nvSpPr>
        <p:spPr>
          <a:xfrm>
            <a:off x="2978640" y="3657600"/>
            <a:ext cx="2468880" cy="173736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0" lang="en-US" sz="1800" spc="-1" strike="noStrike">
                <a:latin typeface="Arial"/>
              </a:rPr>
              <a:t>Portrait mit 50 mm,</a:t>
            </a:r>
            <a:endParaRPr b="0" lang="en-US" sz="1800" spc="-1" strike="noStrike">
              <a:latin typeface="Arial"/>
            </a:endParaRPr>
          </a:p>
          <a:p>
            <a:pPr algn="ctr"/>
            <a:r>
              <a:rPr b="0" lang="en-US" sz="1800" spc="-1" strike="noStrike">
                <a:latin typeface="Arial"/>
              </a:rPr>
              <a:t>Gecroppt auf selben</a:t>
            </a:r>
            <a:endParaRPr b="0" lang="en-US" sz="1800" spc="-1" strike="noStrike">
              <a:latin typeface="Arial"/>
            </a:endParaRPr>
          </a:p>
          <a:p>
            <a:pPr algn="ctr"/>
            <a:r>
              <a:rPr b="0" lang="en-US" sz="1800" spc="-1" strike="noStrike">
                <a:latin typeface="Arial"/>
              </a:rPr>
              <a:t>Ausschnitt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2" name="CustomShape 7"/>
          <p:cNvSpPr/>
          <p:nvPr/>
        </p:nvSpPr>
        <p:spPr>
          <a:xfrm>
            <a:off x="418320" y="1828800"/>
            <a:ext cx="2468880" cy="173736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0" lang="en-US" sz="1800" spc="-1" strike="noStrike">
                <a:latin typeface="Arial"/>
              </a:rPr>
              <a:t>Bild von Meterstab</a:t>
            </a:r>
            <a:endParaRPr b="0" lang="en-US" sz="1800" spc="-1" strike="noStrike">
              <a:latin typeface="Arial"/>
            </a:endParaRPr>
          </a:p>
          <a:p>
            <a:pPr algn="ctr"/>
            <a:r>
              <a:rPr b="0" lang="en-US" sz="1800" spc="-1" strike="noStrike">
                <a:latin typeface="Arial"/>
              </a:rPr>
              <a:t>18 mm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3" name="CustomShape 8"/>
          <p:cNvSpPr/>
          <p:nvPr/>
        </p:nvSpPr>
        <p:spPr>
          <a:xfrm>
            <a:off x="418320" y="3657600"/>
            <a:ext cx="2468880" cy="173736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0" lang="en-US" sz="1800" spc="-1" strike="noStrike">
                <a:latin typeface="Arial"/>
              </a:rPr>
              <a:t>Bild von Meterstab</a:t>
            </a:r>
            <a:endParaRPr b="0" lang="en-US" sz="1800" spc="-1" strike="noStrike">
              <a:latin typeface="Arial"/>
            </a:endParaRPr>
          </a:p>
          <a:p>
            <a:pPr algn="ctr"/>
            <a:r>
              <a:rPr b="0" lang="en-US" sz="1800" spc="-1" strike="noStrike">
                <a:latin typeface="Arial"/>
              </a:rPr>
              <a:t>35 mm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4" name="TextShape 9"/>
          <p:cNvSpPr txBox="1"/>
          <p:nvPr/>
        </p:nvSpPr>
        <p:spPr>
          <a:xfrm>
            <a:off x="584640" y="1460160"/>
            <a:ext cx="2194560" cy="3189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1" lang="en-US" sz="1800" spc="-1" strike="noStrike">
                <a:latin typeface="Frutiger Next LT W1G"/>
              </a:rPr>
              <a:t>Brennweite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5" name="TextShape 10"/>
          <p:cNvSpPr txBox="1"/>
          <p:nvPr/>
        </p:nvSpPr>
        <p:spPr>
          <a:xfrm>
            <a:off x="3164400" y="1460160"/>
            <a:ext cx="2194560" cy="3189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1" lang="en-US" sz="1800" spc="-1" strike="noStrike">
                <a:latin typeface="Frutiger Next LT W1G"/>
              </a:rPr>
              <a:t>Abstand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6" name="TextShape 11"/>
          <p:cNvSpPr txBox="1"/>
          <p:nvPr/>
        </p:nvSpPr>
        <p:spPr>
          <a:xfrm>
            <a:off x="5669280" y="1463040"/>
            <a:ext cx="2194560" cy="3189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1" lang="en-US" sz="1800" spc="-1" strike="noStrike">
                <a:latin typeface="Frutiger Next LT W1G"/>
              </a:rPr>
              <a:t>Blende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4619</TotalTime>
  <Application>LibreOffice/6.4.5.1$Linux_X86_64 LibreOffice_project/40$Build-1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2019-08-26T16:28:53Z</dcterms:created>
  <dc:creator/>
  <dc:description/>
  <dc:language>en-US</dc:language>
  <cp:lastModifiedBy/>
  <dcterms:modified xsi:type="dcterms:W3CDTF">2020-12-27T22:27:17Z</dcterms:modified>
  <cp:revision>108</cp:revision>
  <dc:subject/>
  <dc:title/>
</cp:coreProperties>
</file>